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5" r:id="rId1"/>
  </p:sldMasterIdLst>
  <p:sldIdLst>
    <p:sldId id="293" r:id="rId2"/>
    <p:sldId id="256" r:id="rId3"/>
    <p:sldId id="257" r:id="rId4"/>
    <p:sldId id="258" r:id="rId5"/>
    <p:sldId id="259" r:id="rId6"/>
    <p:sldId id="260" r:id="rId7"/>
    <p:sldId id="261" r:id="rId8"/>
    <p:sldId id="263" r:id="rId9"/>
    <p:sldId id="262" r:id="rId10"/>
    <p:sldId id="265" r:id="rId11"/>
    <p:sldId id="283" r:id="rId12"/>
    <p:sldId id="284" r:id="rId13"/>
    <p:sldId id="280" r:id="rId14"/>
    <p:sldId id="266" r:id="rId15"/>
    <p:sldId id="292" r:id="rId16"/>
    <p:sldId id="287" r:id="rId17"/>
    <p:sldId id="288" r:id="rId18"/>
    <p:sldId id="269" r:id="rId19"/>
    <p:sldId id="281" r:id="rId20"/>
    <p:sldId id="274" r:id="rId21"/>
    <p:sldId id="291" r:id="rId22"/>
    <p:sldId id="279" r:id="rId23"/>
    <p:sldId id="271" r:id="rId24"/>
    <p:sldId id="282" r:id="rId25"/>
    <p:sldId id="273" r:id="rId26"/>
    <p:sldId id="285" r:id="rId27"/>
    <p:sldId id="289" r:id="rId28"/>
    <p:sldId id="286" r:id="rId29"/>
    <p:sldId id="276" r:id="rId30"/>
    <p:sldId id="275" r:id="rId31"/>
    <p:sldId id="278" r:id="rId32"/>
    <p:sldId id="277" r:id="rId33"/>
    <p:sldId id="290" r:id="rId34"/>
    <p:sldId id="268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1" d="100"/>
          <a:sy n="81" d="100"/>
        </p:scale>
        <p:origin x="754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4T16:04:58.27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24575,'10'0'0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4T16:05:02.37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24575,'10'0'0,"8"0"0,5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4T16:05:02.91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24575,'7'0'0,"0"0"0,0 0 0,0 1 0,0 0 0,0 1 0,0-1 0,0 1 0,0 1 0,0-1 0,-1 1 0,1 0 0,-1 1 0,0-1 0,0 1 0,0 1 0,-1-1 0,1 1 0,-1 0 0,0 0 0,0 0 0,7 12 0,24 33 0,42 74 0,-3-1 0,106 156 0,-137-201 0,60 144 0,-55-87 218,-30-75-614,3-1 0,3-1 1,44 77-1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C733F-D469-429D-9387-3E3958327259}" type="datetimeFigureOut">
              <a:rPr lang="en-IN" smtClean="0"/>
              <a:t>21-02-2022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CC36C-421B-415D-B947-03E27F353B7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991907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C733F-D469-429D-9387-3E3958327259}" type="datetimeFigureOut">
              <a:rPr lang="en-IN" smtClean="0"/>
              <a:t>21-02-2022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CC36C-421B-415D-B947-03E27F353B7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256772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C733F-D469-429D-9387-3E3958327259}" type="datetimeFigureOut">
              <a:rPr lang="en-IN" smtClean="0"/>
              <a:t>21-02-2022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CC36C-421B-415D-B947-03E27F353B7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981987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C733F-D469-429D-9387-3E3958327259}" type="datetimeFigureOut">
              <a:rPr lang="en-IN" smtClean="0"/>
              <a:t>21-02-2022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CC36C-421B-415D-B947-03E27F353B7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71846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C733F-D469-429D-9387-3E3958327259}" type="datetimeFigureOut">
              <a:rPr lang="en-IN" smtClean="0"/>
              <a:t>21-02-2022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CC36C-421B-415D-B947-03E27F353B7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742477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C733F-D469-429D-9387-3E3958327259}" type="datetimeFigureOut">
              <a:rPr lang="en-IN" smtClean="0"/>
              <a:t>21-02-2022</a:t>
            </a:fld>
            <a:endParaRPr lang="en-IN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CC36C-421B-415D-B947-03E27F353B7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462950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C733F-D469-429D-9387-3E3958327259}" type="datetimeFigureOut">
              <a:rPr lang="en-IN" smtClean="0"/>
              <a:t>21-02-2022</a:t>
            </a:fld>
            <a:endParaRPr lang="en-IN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CC36C-421B-415D-B947-03E27F353B7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230666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C733F-D469-429D-9387-3E3958327259}" type="datetimeFigureOut">
              <a:rPr lang="en-IN" smtClean="0"/>
              <a:t>21-02-2022</a:t>
            </a:fld>
            <a:endParaRPr lang="en-IN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CC36C-421B-415D-B947-03E27F353B7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689912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C733F-D469-429D-9387-3E3958327259}" type="datetimeFigureOut">
              <a:rPr lang="en-IN" smtClean="0"/>
              <a:t>21-02-2022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CC36C-421B-415D-B947-03E27F353B7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689275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C733F-D469-429D-9387-3E3958327259}" type="datetimeFigureOut">
              <a:rPr lang="en-IN" smtClean="0"/>
              <a:t>21-02-2022</a:t>
            </a:fld>
            <a:endParaRPr lang="en-IN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CC36C-421B-415D-B947-03E27F353B7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593183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C733F-D469-429D-9387-3E3958327259}" type="datetimeFigureOut">
              <a:rPr lang="en-IN" smtClean="0"/>
              <a:t>21-02-2022</a:t>
            </a:fld>
            <a:endParaRPr lang="en-IN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CC36C-421B-415D-B947-03E27F353B7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35964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447C733F-D469-429D-9387-3E3958327259}" type="datetimeFigureOut">
              <a:rPr lang="en-IN" smtClean="0"/>
              <a:t>21-02-2022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6ECCC36C-421B-415D-B947-03E27F353B7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242626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60" r:id="rId5"/>
    <p:sldLayoutId id="2147483761" r:id="rId6"/>
    <p:sldLayoutId id="2147483762" r:id="rId7"/>
    <p:sldLayoutId id="2147483763" r:id="rId8"/>
    <p:sldLayoutId id="2147483764" r:id="rId9"/>
    <p:sldLayoutId id="2147483765" r:id="rId10"/>
    <p:sldLayoutId id="214748376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8" Type="http://schemas.openxmlformats.org/officeDocument/2006/relationships/image" Target="../media/image14.png"/><Relationship Id="rId21" Type="http://schemas.openxmlformats.org/officeDocument/2006/relationships/image" Target="../media/image6.jpg"/><Relationship Id="rId17" Type="http://schemas.openxmlformats.org/officeDocument/2006/relationships/customXml" Target="../ink/ink2.xml"/><Relationship Id="rId2" Type="http://schemas.openxmlformats.org/officeDocument/2006/relationships/customXml" Target="../ink/ink1.xml"/><Relationship Id="rId16" Type="http://schemas.openxmlformats.org/officeDocument/2006/relationships/image" Target="../media/image13.png"/><Relationship Id="rId20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19" Type="http://schemas.openxmlformats.org/officeDocument/2006/relationships/customXml" Target="../ink/ink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7" Type="http://schemas.openxmlformats.org/officeDocument/2006/relationships/image" Target="../media/image10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3" Type="http://schemas.openxmlformats.org/officeDocument/2006/relationships/image" Target="../media/image11.jpg"/><Relationship Id="rId7" Type="http://schemas.openxmlformats.org/officeDocument/2006/relationships/image" Target="../media/image10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jpg"/><Relationship Id="rId5" Type="http://schemas.openxmlformats.org/officeDocument/2006/relationships/image" Target="../media/image12.jpg"/><Relationship Id="rId4" Type="http://schemas.openxmlformats.org/officeDocument/2006/relationships/image" Target="../media/image9.jpg"/><Relationship Id="rId9" Type="http://schemas.openxmlformats.org/officeDocument/2006/relationships/image" Target="../media/image15.jp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jp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7" Type="http://schemas.openxmlformats.org/officeDocument/2006/relationships/image" Target="../media/image19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4" Type="http://schemas.openxmlformats.org/officeDocument/2006/relationships/image" Target="../media/image18.jp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1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859757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30490-EB1F-4E81-93AF-003BC7435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solidFill>
                  <a:schemeClr val="tx1"/>
                </a:solidFill>
              </a:rPr>
              <a:t>Project design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5D60E450-5E23-42C0-9084-0D972D3914E4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258" r="-12258"/>
          <a:stretch/>
        </p:blipFill>
        <p:spPr/>
      </p:pic>
    </p:spTree>
    <p:extLst>
      <p:ext uri="{BB962C8B-B14F-4D97-AF65-F5344CB8AC3E}">
        <p14:creationId xmlns:p14="http://schemas.microsoft.com/office/powerpoint/2010/main" val="943045975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0A9B65-3311-4BC5-B31D-9674C6825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solidFill>
                  <a:schemeClr val="tx1"/>
                </a:solidFill>
              </a:rPr>
              <a:t>IP Design Plan for PC’s and Laptops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EA4F06-8679-4816-8E53-7B99E1B766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Device: PC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IP: 192.168.x.y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Subnet Mask: 255.255.255.0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DNS: 192.168.x.1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Where “x” is the network and it is the same for the same block of PC’s </a:t>
            </a:r>
            <a:r>
              <a:rPr lang="en-US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and laptops</a:t>
            </a:r>
            <a:endParaRPr lang="en-US" dirty="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And “y” is host and greater than 1 and it’s unique for the same set of computers in the block.</a:t>
            </a:r>
          </a:p>
        </p:txBody>
      </p:sp>
    </p:spTree>
    <p:extLst>
      <p:ext uri="{BB962C8B-B14F-4D97-AF65-F5344CB8AC3E}">
        <p14:creationId xmlns:p14="http://schemas.microsoft.com/office/powerpoint/2010/main" val="2620795667"/>
      </p:ext>
    </p:extLst>
  </p:cSld>
  <p:clrMapOvr>
    <a:masterClrMapping/>
  </p:clrMapOvr>
  <p:transition spd="med">
    <p:pull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75D69-52E1-4D3A-8F99-A418AC421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solidFill>
                  <a:schemeClr val="tx1"/>
                </a:solidFill>
              </a:rPr>
              <a:t>IP Design Plan for Routers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E21754-687F-4E19-9178-C782E72F2F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Device: Router</a:t>
            </a:r>
          </a:p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Fast Ethernet IPv4: 192.168.x.1</a:t>
            </a:r>
          </a:p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Fast Ethernet Subnet Mask 255.255.255.0</a:t>
            </a:r>
          </a:p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Serial IPv4: z.0.0.(1 or 2 respectively)</a:t>
            </a:r>
          </a:p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Serial Subnet Mask 255.0.0.0</a:t>
            </a:r>
          </a:p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Where “z” is greater than 9</a:t>
            </a:r>
          </a:p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And “x” is the same used in PC</a:t>
            </a:r>
            <a:endParaRPr lang="en-IN" dirty="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5662155"/>
      </p:ext>
    </p:extLst>
  </p:cSld>
  <p:clrMapOvr>
    <a:masterClrMapping/>
  </p:clrMapOvr>
  <p:transition spd="med">
    <p:pull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E7E77EF-415B-47CD-9D8A-6595F82E3D83}"/>
              </a:ext>
            </a:extLst>
          </p:cNvPr>
          <p:cNvSpPr txBox="1"/>
          <p:nvPr/>
        </p:nvSpPr>
        <p:spPr>
          <a:xfrm>
            <a:off x="2974086" y="2393942"/>
            <a:ext cx="664540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222222"/>
                </a:solidFill>
                <a:latin typeface="Source Sans Pro" panose="020B0503030403020204" pitchFamily="34" charset="0"/>
              </a:rPr>
              <a:t>Configuring IP addresses to all PC’s and Routers</a:t>
            </a:r>
            <a:endParaRPr lang="en-IN" sz="3200" b="1" dirty="0"/>
          </a:p>
        </p:txBody>
      </p:sp>
    </p:spTree>
    <p:extLst>
      <p:ext uri="{BB962C8B-B14F-4D97-AF65-F5344CB8AC3E}">
        <p14:creationId xmlns:p14="http://schemas.microsoft.com/office/powerpoint/2010/main" val="1921703328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7B39A6A-0A8A-4971-8C56-755B59BDFB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907" y="0"/>
            <a:ext cx="8129286" cy="664936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E1FFE52-BB80-4CB4-AD99-CE1000C4CF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6874" y="1401"/>
            <a:ext cx="8390989" cy="6782918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5B23B127-CC3F-464D-903C-ABD1BFB52045}"/>
              </a:ext>
            </a:extLst>
          </p:cNvPr>
          <p:cNvSpPr txBox="1"/>
          <p:nvPr/>
        </p:nvSpPr>
        <p:spPr>
          <a:xfrm>
            <a:off x="7039236" y="5475470"/>
            <a:ext cx="206818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222222"/>
                </a:solidFill>
                <a:latin typeface="Source Sans Pro" panose="020B0503030403020204" pitchFamily="34" charset="0"/>
              </a:rPr>
              <a:t>IP 192.168.1.2</a:t>
            </a:r>
          </a:p>
          <a:p>
            <a:pPr algn="ctr"/>
            <a:r>
              <a:rPr lang="en-US" dirty="0">
                <a:solidFill>
                  <a:srgbClr val="222222"/>
                </a:solidFill>
                <a:latin typeface="Source Sans Pro" panose="020B0503030403020204" pitchFamily="34" charset="0"/>
              </a:rPr>
              <a:t>DNS 192.168.1.1</a:t>
            </a:r>
            <a:endParaRPr lang="en-IN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3AE1715-56CB-4048-997E-133348B750E1}"/>
              </a:ext>
            </a:extLst>
          </p:cNvPr>
          <p:cNvSpPr txBox="1"/>
          <p:nvPr/>
        </p:nvSpPr>
        <p:spPr>
          <a:xfrm>
            <a:off x="1594104" y="5475470"/>
            <a:ext cx="206818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222222"/>
                </a:solidFill>
                <a:latin typeface="Source Sans Pro" panose="020B0503030403020204" pitchFamily="34" charset="0"/>
              </a:rPr>
              <a:t>IP 192.168.1.3</a:t>
            </a:r>
          </a:p>
          <a:p>
            <a:pPr algn="ctr"/>
            <a:r>
              <a:rPr lang="en-US" dirty="0">
                <a:solidFill>
                  <a:srgbClr val="222222"/>
                </a:solidFill>
                <a:latin typeface="Source Sans Pro" panose="020B0503030403020204" pitchFamily="34" charset="0"/>
              </a:rPr>
              <a:t>DNS 192.168.1.1</a:t>
            </a:r>
            <a:endParaRPr lang="en-IN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FA40450-5A04-409F-87A2-A55BFA6C3DFC}"/>
              </a:ext>
            </a:extLst>
          </p:cNvPr>
          <p:cNvSpPr txBox="1"/>
          <p:nvPr/>
        </p:nvSpPr>
        <p:spPr>
          <a:xfrm>
            <a:off x="735972" y="2541192"/>
            <a:ext cx="206818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222222"/>
                </a:solidFill>
                <a:latin typeface="Source Sans Pro" panose="020B0503030403020204" pitchFamily="34" charset="0"/>
              </a:rPr>
              <a:t>IP 192.168.1.4</a:t>
            </a:r>
          </a:p>
          <a:p>
            <a:pPr algn="ctr"/>
            <a:r>
              <a:rPr lang="en-US" dirty="0">
                <a:solidFill>
                  <a:srgbClr val="222222"/>
                </a:solidFill>
                <a:latin typeface="Source Sans Pro" panose="020B0503030403020204" pitchFamily="34" charset="0"/>
              </a:rPr>
              <a:t>DNS 192.168.1.1</a:t>
            </a:r>
            <a:endParaRPr lang="en-IN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2668D08-E9E6-43D3-8098-763922C18834}"/>
              </a:ext>
            </a:extLst>
          </p:cNvPr>
          <p:cNvSpPr txBox="1"/>
          <p:nvPr/>
        </p:nvSpPr>
        <p:spPr>
          <a:xfrm>
            <a:off x="2450634" y="4331496"/>
            <a:ext cx="22449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222222"/>
                </a:solidFill>
                <a:latin typeface="Source Sans Pro" panose="020B0503030403020204" pitchFamily="34" charset="0"/>
              </a:rPr>
              <a:t>Fao/1 Port status on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93DCA51-33F2-4B4B-8322-F17A6EEB97AA}"/>
              </a:ext>
            </a:extLst>
          </p:cNvPr>
          <p:cNvSpPr txBox="1"/>
          <p:nvPr/>
        </p:nvSpPr>
        <p:spPr>
          <a:xfrm>
            <a:off x="6393413" y="4331496"/>
            <a:ext cx="22449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222222"/>
                </a:solidFill>
                <a:latin typeface="Source Sans Pro" panose="020B0503030403020204" pitchFamily="34" charset="0"/>
              </a:rPr>
              <a:t>Fa0/2 Port status on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EEEB16F-FF9A-4871-8E1B-8DCE268931A0}"/>
              </a:ext>
            </a:extLst>
          </p:cNvPr>
          <p:cNvSpPr txBox="1"/>
          <p:nvPr/>
        </p:nvSpPr>
        <p:spPr>
          <a:xfrm>
            <a:off x="3573120" y="2382958"/>
            <a:ext cx="23095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222222"/>
                </a:solidFill>
                <a:latin typeface="Source Sans Pro" panose="020B0503030403020204" pitchFamily="34" charset="0"/>
              </a:rPr>
              <a:t>Fa0/4 Port status on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10A9D8F-1EC5-4991-A379-29C44C034F42}"/>
              </a:ext>
            </a:extLst>
          </p:cNvPr>
          <p:cNvSpPr txBox="1"/>
          <p:nvPr/>
        </p:nvSpPr>
        <p:spPr>
          <a:xfrm>
            <a:off x="8795608" y="2679691"/>
            <a:ext cx="230954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22222"/>
                </a:solidFill>
                <a:latin typeface="Source Sans Pro" panose="020B0503030403020204" pitchFamily="34" charset="0"/>
              </a:rPr>
              <a:t>Se2/0 Port status on</a:t>
            </a:r>
          </a:p>
          <a:p>
            <a:r>
              <a:rPr lang="en-US" dirty="0">
                <a:solidFill>
                  <a:srgbClr val="222222"/>
                </a:solidFill>
                <a:latin typeface="Source Sans Pro" panose="020B0503030403020204" pitchFamily="34" charset="0"/>
              </a:rPr>
              <a:t>IP 12.0.0.1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3FC3584-EDF1-4C8D-86A8-9E9E03735F6A}"/>
              </a:ext>
            </a:extLst>
          </p:cNvPr>
          <p:cNvSpPr txBox="1"/>
          <p:nvPr/>
        </p:nvSpPr>
        <p:spPr>
          <a:xfrm>
            <a:off x="5116777" y="426187"/>
            <a:ext cx="230954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22222"/>
                </a:solidFill>
                <a:latin typeface="Source Sans Pro" panose="020B0503030403020204" pitchFamily="34" charset="0"/>
              </a:rPr>
              <a:t>Se3/0 Port status on</a:t>
            </a:r>
          </a:p>
          <a:p>
            <a:r>
              <a:rPr lang="en-US" dirty="0">
                <a:solidFill>
                  <a:srgbClr val="222222"/>
                </a:solidFill>
                <a:latin typeface="Source Sans Pro" panose="020B0503030403020204" pitchFamily="34" charset="0"/>
              </a:rPr>
              <a:t>IP 10.0.0.1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82E2657-A443-4D5F-943A-1D47887EAB05}"/>
              </a:ext>
            </a:extLst>
          </p:cNvPr>
          <p:cNvSpPr txBox="1"/>
          <p:nvPr/>
        </p:nvSpPr>
        <p:spPr>
          <a:xfrm>
            <a:off x="9312272" y="834335"/>
            <a:ext cx="230954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22222"/>
                </a:solidFill>
                <a:latin typeface="Source Sans Pro" panose="020B0503030403020204" pitchFamily="34" charset="0"/>
              </a:rPr>
              <a:t>Se2/0 Port status on</a:t>
            </a:r>
          </a:p>
          <a:p>
            <a:r>
              <a:rPr lang="en-US" dirty="0">
                <a:solidFill>
                  <a:srgbClr val="222222"/>
                </a:solidFill>
                <a:latin typeface="Source Sans Pro" panose="020B0503030403020204" pitchFamily="34" charset="0"/>
              </a:rPr>
              <a:t>IP 11.0.0.1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B5CDB6B-6077-4983-A124-51F0DAEC9983}"/>
              </a:ext>
            </a:extLst>
          </p:cNvPr>
          <p:cNvSpPr txBox="1"/>
          <p:nvPr/>
        </p:nvSpPr>
        <p:spPr>
          <a:xfrm>
            <a:off x="5238640" y="1732510"/>
            <a:ext cx="230954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22222"/>
                </a:solidFill>
                <a:latin typeface="Source Sans Pro" panose="020B0503030403020204" pitchFamily="34" charset="0"/>
              </a:rPr>
              <a:t>Fa0/0 Port status on</a:t>
            </a:r>
          </a:p>
          <a:p>
            <a:r>
              <a:rPr lang="en-US" dirty="0">
                <a:solidFill>
                  <a:srgbClr val="222222"/>
                </a:solidFill>
                <a:latin typeface="Source Sans Pro" panose="020B0503030403020204" pitchFamily="34" charset="0"/>
              </a:rPr>
              <a:t>IP 192.168.1.1</a:t>
            </a:r>
          </a:p>
        </p:txBody>
      </p:sp>
    </p:spTree>
    <p:extLst>
      <p:ext uri="{BB962C8B-B14F-4D97-AF65-F5344CB8AC3E}">
        <p14:creationId xmlns:p14="http://schemas.microsoft.com/office/powerpoint/2010/main" val="363831746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6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6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6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6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6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6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6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6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6" grpId="0"/>
      <p:bldP spid="28" grpId="0"/>
      <p:bldP spid="29" grpId="0"/>
      <p:bldP spid="31" grpId="0"/>
      <p:bldP spid="32" grpId="0"/>
      <p:bldP spid="33" grpId="0"/>
      <p:bldP spid="34" grpId="0"/>
      <p:bldP spid="3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4A180E6F-5C71-47C1-B44A-119A9429B117}"/>
                  </a:ext>
                </a:extLst>
              </p14:cNvPr>
              <p14:cNvContentPartPr/>
              <p14:nvPr/>
            </p14:nvContentPartPr>
            <p14:xfrm>
              <a:off x="10139720" y="1412320"/>
              <a:ext cx="3960" cy="36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4A180E6F-5C71-47C1-B44A-119A9429B117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0076720" y="1349320"/>
                <a:ext cx="129600" cy="12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7" name="Group 26">
            <a:extLst>
              <a:ext uri="{FF2B5EF4-FFF2-40B4-BE49-F238E27FC236}">
                <a16:creationId xmlns:a16="http://schemas.microsoft.com/office/drawing/2014/main" id="{0AF210AD-E16B-453C-A3D8-F07FCFBDBFBB}"/>
              </a:ext>
            </a:extLst>
          </p:cNvPr>
          <p:cNvGrpSpPr/>
          <p:nvPr/>
        </p:nvGrpSpPr>
        <p:grpSpPr>
          <a:xfrm>
            <a:off x="903920" y="1706440"/>
            <a:ext cx="346320" cy="503640"/>
            <a:chOff x="903920" y="1706440"/>
            <a:chExt cx="346320" cy="503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EA437E75-846B-4B6D-8221-5ED5DB84B1BA}"/>
                    </a:ext>
                  </a:extLst>
                </p14:cNvPr>
                <p14:cNvContentPartPr/>
                <p14:nvPr/>
              </p14:nvContentPartPr>
              <p14:xfrm>
                <a:off x="903920" y="1706440"/>
                <a:ext cx="18720" cy="3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EA437E75-846B-4B6D-8221-5ED5DB84B1BA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840920" y="1643800"/>
                  <a:ext cx="14436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57AEDC1D-7623-412B-95BE-1051E3F222C5}"/>
                    </a:ext>
                  </a:extLst>
                </p14:cNvPr>
                <p14:cNvContentPartPr/>
                <p14:nvPr/>
              </p14:nvContentPartPr>
              <p14:xfrm>
                <a:off x="944600" y="1706440"/>
                <a:ext cx="305640" cy="50364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57AEDC1D-7623-412B-95BE-1051E3F222C5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881960" y="1643800"/>
                  <a:ext cx="431280" cy="62928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9A21C63B-8CCD-4BD5-9F22-527A45083CCC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3683" y="173620"/>
            <a:ext cx="6664633" cy="6510760"/>
          </a:xfrm>
          <a:prstGeom prst="rect">
            <a:avLst/>
          </a:prstGeom>
        </p:spPr>
      </p:pic>
      <p:sp>
        <p:nvSpPr>
          <p:cNvPr id="8" name="Arrow: Left 7">
            <a:extLst>
              <a:ext uri="{FF2B5EF4-FFF2-40B4-BE49-F238E27FC236}">
                <a16:creationId xmlns:a16="http://schemas.microsoft.com/office/drawing/2014/main" id="{20E1D1D3-5F10-448D-845C-787C28B337DD}"/>
              </a:ext>
            </a:extLst>
          </p:cNvPr>
          <p:cNvSpPr/>
          <p:nvPr/>
        </p:nvSpPr>
        <p:spPr>
          <a:xfrm>
            <a:off x="12466320" y="1805860"/>
            <a:ext cx="1463040" cy="304800"/>
          </a:xfrm>
          <a:prstGeom prst="left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629426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3.7037E-6 L -0.00365 0.00625 L -0.66407 0.00625 L -0.66407 0.03726 " pathEditMode="relative" rAng="0" ptsTypes="AAAA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203" y="185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F17519-888F-41A0-887F-EE38C5096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solidFill>
                  <a:schemeClr val="tx1"/>
                </a:solidFill>
              </a:rPr>
              <a:t>Routing Information Protocol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34E1C3-EDBC-403A-9216-3803C20B87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  <a:latin typeface="Droid Serif"/>
              </a:rPr>
              <a:t>R</a:t>
            </a:r>
            <a:r>
              <a:rPr lang="en-US" b="0" i="0" dirty="0">
                <a:solidFill>
                  <a:schemeClr val="tx1"/>
                </a:solidFill>
                <a:effectLst/>
                <a:latin typeface="Droid Serif"/>
              </a:rPr>
              <a:t>outing Information Protocol enables routers to select paths according to real-time logical network layout changes</a:t>
            </a:r>
            <a:r>
              <a:rPr lang="en-US" b="0" i="0" dirty="0">
                <a:solidFill>
                  <a:srgbClr val="3D3D4E"/>
                </a:solidFill>
                <a:effectLst/>
                <a:latin typeface="Droid Serif"/>
              </a:rPr>
              <a:t>.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57116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0837A15-2EE9-499B-828A-C081B9A7EA8D}"/>
              </a:ext>
            </a:extLst>
          </p:cNvPr>
          <p:cNvSpPr txBox="1"/>
          <p:nvPr/>
        </p:nvSpPr>
        <p:spPr>
          <a:xfrm>
            <a:off x="4985766" y="2823710"/>
            <a:ext cx="256717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b="1" dirty="0">
                <a:solidFill>
                  <a:srgbClr val="222222"/>
                </a:solidFill>
                <a:latin typeface="Source Sans Pro" panose="020B0503030403020204" pitchFamily="34" charset="0"/>
              </a:rPr>
              <a:t>How?</a:t>
            </a:r>
            <a:endParaRPr lang="en-IN" sz="6000" dirty="0"/>
          </a:p>
        </p:txBody>
      </p:sp>
    </p:spTree>
    <p:extLst>
      <p:ext uri="{BB962C8B-B14F-4D97-AF65-F5344CB8AC3E}">
        <p14:creationId xmlns:p14="http://schemas.microsoft.com/office/powerpoint/2010/main" val="1945807927"/>
      </p:ext>
    </p:extLst>
  </p:cSld>
  <p:clrMapOvr>
    <a:masterClrMapping/>
  </p:clrMapOvr>
  <p:transition spd="med">
    <p:pull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FDCCB-E107-44D2-A32D-33039C934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Enhanced Interior Gateway Routing Protocol (EIGRP)</a:t>
            </a:r>
            <a:endParaRPr lang="en-IN" b="1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41E40B-910A-4701-9E2B-DC802C4FF1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04676" y="864108"/>
            <a:ext cx="7315200" cy="512064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Network Performance can be calculated by using Bandwidth(BW) and Delay.</a:t>
            </a:r>
          </a:p>
          <a:p>
            <a:pPr marL="0" indent="0">
              <a:buNone/>
            </a:pPr>
            <a:r>
              <a:rPr lang="en-US" dirty="0"/>
              <a:t>It can be calculated by using,</a:t>
            </a:r>
          </a:p>
          <a:p>
            <a:pPr marL="0" indent="0">
              <a:buNone/>
            </a:pPr>
            <a:r>
              <a:rPr lang="en-US" b="1" dirty="0">
                <a:solidFill>
                  <a:schemeClr val="accent3">
                    <a:lumMod val="50000"/>
                  </a:schemeClr>
                </a:solidFill>
              </a:rPr>
              <a:t>EIGRP Metric = 256*[10^7/BW(minimum)] + [Sum of Delay]/10</a:t>
            </a:r>
          </a:p>
          <a:p>
            <a:pPr marL="0" indent="0">
              <a:buNone/>
            </a:pPr>
            <a:r>
              <a:rPr lang="en-US" dirty="0"/>
              <a:t>Where BW is Bandwidth.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72932987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C38650F-6CC3-49F1-BAEC-556D5432354C}"/>
              </a:ext>
            </a:extLst>
          </p:cNvPr>
          <p:cNvSpPr txBox="1"/>
          <p:nvPr/>
        </p:nvSpPr>
        <p:spPr>
          <a:xfrm>
            <a:off x="2465260" y="2705725"/>
            <a:ext cx="8973884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400" b="1" dirty="0"/>
              <a:t>Adding Network addresses to Routers </a:t>
            </a:r>
          </a:p>
        </p:txBody>
      </p:sp>
    </p:spTree>
    <p:extLst>
      <p:ext uri="{BB962C8B-B14F-4D97-AF65-F5344CB8AC3E}">
        <p14:creationId xmlns:p14="http://schemas.microsoft.com/office/powerpoint/2010/main" val="2610293684"/>
      </p:ext>
    </p:extLst>
  </p:cSld>
  <p:clrMapOvr>
    <a:masterClrMapping/>
  </p:clrMapOvr>
  <p:transition spd="slow">
    <p:comb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060BDE36-E350-4C2F-9A37-4BEEB36A414F}"/>
              </a:ext>
            </a:extLst>
          </p:cNvPr>
          <p:cNvSpPr txBox="1"/>
          <p:nvPr/>
        </p:nvSpPr>
        <p:spPr>
          <a:xfrm>
            <a:off x="732236" y="2315873"/>
            <a:ext cx="8274603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NETWORK DESIGN AND IMPLEMENTATIONS OF STATIC AND DYNAMIC ROUTING WITH PACKET TRACING</a:t>
            </a:r>
            <a:endParaRPr lang="en-IN" sz="28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F4A19D-A94B-451F-8F45-4D0D68154396}"/>
              </a:ext>
            </a:extLst>
          </p:cNvPr>
          <p:cNvSpPr txBox="1"/>
          <p:nvPr/>
        </p:nvSpPr>
        <p:spPr>
          <a:xfrm>
            <a:off x="447518" y="4992452"/>
            <a:ext cx="363142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dirty="0">
                <a:solidFill>
                  <a:schemeClr val="bg1"/>
                </a:solidFill>
                <a:latin typeface="Arial Rounded MT Bold" panose="020F0704030504030204" pitchFamily="34" charset="0"/>
              </a:rPr>
              <a:t>by,</a:t>
            </a:r>
          </a:p>
          <a:p>
            <a:pPr algn="ctr"/>
            <a:r>
              <a:rPr lang="en-IN" dirty="0">
                <a:solidFill>
                  <a:schemeClr val="bg1"/>
                </a:solidFill>
                <a:latin typeface="Arial Rounded MT Bold" panose="020F0704030504030204" pitchFamily="34" charset="0"/>
              </a:rPr>
              <a:t>Aerroju Akhil</a:t>
            </a:r>
          </a:p>
          <a:p>
            <a:pPr algn="ctr"/>
            <a:r>
              <a:rPr lang="en-IN" dirty="0">
                <a:solidFill>
                  <a:schemeClr val="bg1"/>
                </a:solidFill>
                <a:latin typeface="Arial Rounded MT Bold" panose="020F0704030504030204" pitchFamily="34" charset="0"/>
              </a:rPr>
              <a:t>123004008</a:t>
            </a:r>
          </a:p>
          <a:p>
            <a:pPr algn="ctr"/>
            <a:r>
              <a:rPr lang="en-IN" dirty="0">
                <a:solidFill>
                  <a:schemeClr val="bg1"/>
                </a:solidFill>
                <a:latin typeface="Arial Rounded MT Bold" panose="020F0704030504030204" pitchFamily="34" charset="0"/>
              </a:rPr>
              <a:t>E.C.E. Branch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98508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903F04-4640-4EF3-98FD-E4EF38B3AD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682" y="634746"/>
            <a:ext cx="6027420" cy="49301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6EAD531-DE8F-4004-94EF-48A2A09459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0830" y="634746"/>
            <a:ext cx="5280660" cy="51587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AF0F80A-D299-4955-8791-2B9BA2BF43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0830" y="634746"/>
            <a:ext cx="5219700" cy="51663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89E193E-F23E-4C8D-AF23-B398696AE2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5590" y="619506"/>
            <a:ext cx="5234940" cy="5181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781013E-A707-4C7E-8EA9-623BE934FBF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682" y="634746"/>
            <a:ext cx="5838444" cy="610174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A0BC986-D7A3-46FB-84AB-631D11A896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682" y="692277"/>
            <a:ext cx="6027420" cy="547344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379F432-32C1-41A5-AF6D-B5C30B04ABF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066" y="620649"/>
            <a:ext cx="6027420" cy="5926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80539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52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36ACEFA-B8CF-468E-B090-22CFA24C81CC}"/>
              </a:ext>
            </a:extLst>
          </p:cNvPr>
          <p:cNvSpPr txBox="1"/>
          <p:nvPr/>
        </p:nvSpPr>
        <p:spPr>
          <a:xfrm>
            <a:off x="3047999" y="3244333"/>
            <a:ext cx="643774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600" b="1" dirty="0">
                <a:latin typeface="-apple-system"/>
                <a:ea typeface="Amiri" panose="00000500000000000000" pitchFamily="2" charset="-78"/>
                <a:cs typeface="Amiri" panose="00000500000000000000" pitchFamily="2" charset="-78"/>
              </a:rPr>
              <a:t>Checking bandwidth and delay</a:t>
            </a:r>
            <a:endParaRPr lang="en-IN" sz="3600" dirty="0"/>
          </a:p>
        </p:txBody>
      </p:sp>
    </p:spTree>
    <p:extLst>
      <p:ext uri="{BB962C8B-B14F-4D97-AF65-F5344CB8AC3E}">
        <p14:creationId xmlns:p14="http://schemas.microsoft.com/office/powerpoint/2010/main" val="1665070747"/>
      </p:ext>
    </p:extLst>
  </p:cSld>
  <p:clrMapOvr>
    <a:masterClrMapping/>
  </p:clrMapOvr>
  <p:transition spd="slow">
    <p:wip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6936318-4DCB-4365-B94F-6D17CC8B0E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63930"/>
            <a:ext cx="6027420" cy="49301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763E6DB-D852-49ED-980F-96F4290188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63930"/>
            <a:ext cx="6210300" cy="49301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39CCD43-8264-4808-9B5C-7D86C6C97C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63930"/>
            <a:ext cx="6210300" cy="54731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C5977C2-15FE-4DCC-8EC4-35E2D25B3E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0728" y="712470"/>
            <a:ext cx="5265420" cy="5181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74E0D8D-7C4D-448E-8CA6-A47CF7D2ADE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0728" y="712470"/>
            <a:ext cx="5196840" cy="5158740"/>
          </a:xfrm>
          <a:prstGeom prst="rect">
            <a:avLst/>
          </a:prstGeom>
        </p:spPr>
      </p:pic>
      <p:sp>
        <p:nvSpPr>
          <p:cNvPr id="10" name="Arrow: Left 9">
            <a:extLst>
              <a:ext uri="{FF2B5EF4-FFF2-40B4-BE49-F238E27FC236}">
                <a16:creationId xmlns:a16="http://schemas.microsoft.com/office/drawing/2014/main" id="{0FBA1FFC-6ED1-44B9-B458-DEB66D396344}"/>
              </a:ext>
            </a:extLst>
          </p:cNvPr>
          <p:cNvSpPr/>
          <p:nvPr/>
        </p:nvSpPr>
        <p:spPr>
          <a:xfrm>
            <a:off x="9405204" y="2651115"/>
            <a:ext cx="521208" cy="221395"/>
          </a:xfrm>
          <a:prstGeom prst="lef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097F3EC-D1B6-42CE-AE2B-CB1E0495FC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691688"/>
            <a:ext cx="6210300" cy="515874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D9DEF26-1D88-4172-9807-2F2A62853CA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690534"/>
            <a:ext cx="6210299" cy="524671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D0E92C6-CBC1-46C7-8851-CC88A191EA5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4582" y="663286"/>
            <a:ext cx="5280660" cy="5166360"/>
          </a:xfrm>
          <a:prstGeom prst="rect">
            <a:avLst/>
          </a:prstGeom>
        </p:spPr>
      </p:pic>
      <p:sp>
        <p:nvSpPr>
          <p:cNvPr id="18" name="Arrow: Left 17">
            <a:extLst>
              <a:ext uri="{FF2B5EF4-FFF2-40B4-BE49-F238E27FC236}">
                <a16:creationId xmlns:a16="http://schemas.microsoft.com/office/drawing/2014/main" id="{4ADCC8D9-0923-45A5-ACCA-D83B0B50676E}"/>
              </a:ext>
            </a:extLst>
          </p:cNvPr>
          <p:cNvSpPr/>
          <p:nvPr/>
        </p:nvSpPr>
        <p:spPr>
          <a:xfrm>
            <a:off x="9195053" y="2589256"/>
            <a:ext cx="521208" cy="210311"/>
          </a:xfrm>
          <a:prstGeom prst="lef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E7E5C74-4FCF-4546-8BF6-E9E258270ED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2256" y="713509"/>
            <a:ext cx="5257800" cy="5143500"/>
          </a:xfrm>
          <a:prstGeom prst="rect">
            <a:avLst/>
          </a:prstGeom>
        </p:spPr>
      </p:pic>
      <p:sp>
        <p:nvSpPr>
          <p:cNvPr id="21" name="Arrow: Left 20">
            <a:extLst>
              <a:ext uri="{FF2B5EF4-FFF2-40B4-BE49-F238E27FC236}">
                <a16:creationId xmlns:a16="http://schemas.microsoft.com/office/drawing/2014/main" id="{4FD54CE4-A46F-4651-B399-DFA44B043212}"/>
              </a:ext>
            </a:extLst>
          </p:cNvPr>
          <p:cNvSpPr/>
          <p:nvPr/>
        </p:nvSpPr>
        <p:spPr>
          <a:xfrm>
            <a:off x="9211243" y="2643041"/>
            <a:ext cx="387922" cy="170208"/>
          </a:xfrm>
          <a:prstGeom prst="lef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51266007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8" grpId="0" animBg="1"/>
      <p:bldP spid="21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AFB2A9-269B-48E1-90BC-A1D569E627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Calculation</a:t>
            </a:r>
            <a:endParaRPr lang="en-IN" b="1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8F98CB-FE5F-44CF-B9E3-894102A91E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08073" y="864109"/>
            <a:ext cx="5476394" cy="4114291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IN" b="1" dirty="0">
                <a:latin typeface="-apple-system"/>
                <a:ea typeface="Amiri" panose="00000500000000000000" pitchFamily="2" charset="-78"/>
                <a:cs typeface="Amiri" panose="00000500000000000000" pitchFamily="2" charset="-78"/>
              </a:rPr>
              <a:t>Block C-Block B via Block A</a:t>
            </a:r>
            <a:endParaRPr lang="en-US" dirty="0">
              <a:latin typeface="-apple-system"/>
              <a:ea typeface="Amiri" panose="00000500000000000000" pitchFamily="2" charset="-78"/>
              <a:cs typeface="Amiri" panose="00000500000000000000" pitchFamily="2" charset="-78"/>
            </a:endParaRPr>
          </a:p>
          <a:p>
            <a:pPr mar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latin typeface="-apple-system"/>
              </a:rPr>
              <a:t>EIGRP Metric = 256*[10^7/BW(min)] + [Sum of Delay]/10</a:t>
            </a:r>
          </a:p>
          <a:p>
            <a:pPr mar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-apple-system"/>
              </a:rPr>
              <a:t>                       </a:t>
            </a:r>
            <a:r>
              <a:rPr lang="en-US" sz="1600" dirty="0">
                <a:latin typeface="-apple-system"/>
              </a:rPr>
              <a:t>= 256*[10^7/128] + [100+2000+2000+100]/10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latin typeface="-apple-system"/>
              </a:rPr>
              <a:t>EIGRP Metric = </a:t>
            </a:r>
            <a:r>
              <a:rPr lang="en-US" dirty="0">
                <a:solidFill>
                  <a:schemeClr val="accent6"/>
                </a:solidFill>
                <a:latin typeface="-apple-system"/>
              </a:rPr>
              <a:t>710.353 Metric</a:t>
            </a:r>
          </a:p>
          <a:p>
            <a:pPr marL="0" indent="0">
              <a:spcBef>
                <a:spcPts val="0"/>
              </a:spcBef>
              <a:buNone/>
            </a:pPr>
            <a:br>
              <a:rPr lang="en-IN" dirty="0"/>
            </a:br>
            <a:r>
              <a:rPr lang="en-IN" b="1" dirty="0">
                <a:latin typeface="-apple-system"/>
                <a:ea typeface="Amiri" panose="00000500000000000000" pitchFamily="2" charset="-78"/>
                <a:cs typeface="Amiri" panose="00000500000000000000" pitchFamily="2" charset="-78"/>
              </a:rPr>
              <a:t>Block C-Block B</a:t>
            </a:r>
            <a:endParaRPr lang="en-IN" dirty="0">
              <a:latin typeface="-apple-system"/>
            </a:endParaRPr>
          </a:p>
          <a:p>
            <a:pPr mar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latin typeface="-apple-system"/>
              </a:rPr>
              <a:t>EIGRP Metric = 256*[10^7/BW(min)] + [Sum of Delay]/10</a:t>
            </a:r>
          </a:p>
          <a:p>
            <a:pPr mar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-apple-system"/>
              </a:rPr>
              <a:t>                       </a:t>
            </a:r>
            <a:r>
              <a:rPr lang="en-US" sz="1600" dirty="0">
                <a:latin typeface="-apple-system"/>
              </a:rPr>
              <a:t>= 256*[10^7/128] + [100+2000+100]/10</a:t>
            </a:r>
          </a:p>
          <a:p>
            <a:pPr mar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-apple-system"/>
              </a:rPr>
              <a:t>EIGRP Metric =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-apple-system"/>
              </a:rPr>
              <a:t>510.353 Metric </a:t>
            </a:r>
            <a:endParaRPr lang="en-IN" dirty="0">
              <a:solidFill>
                <a:schemeClr val="accent3">
                  <a:lumMod val="75000"/>
                </a:schemeClr>
              </a:solidFill>
              <a:latin typeface="-apple-system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3544510-0A99-47DD-8E12-341A35CDEB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12999"/>
            <a:ext cx="5681959" cy="4519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858531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8345280-5B0F-4C77-AC64-07B4FEAD0A1B}"/>
              </a:ext>
            </a:extLst>
          </p:cNvPr>
          <p:cNvSpPr txBox="1"/>
          <p:nvPr/>
        </p:nvSpPr>
        <p:spPr>
          <a:xfrm>
            <a:off x="3888509" y="3136612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222222"/>
                </a:solidFill>
                <a:latin typeface="Source Sans Pro" panose="020B0503030403020204" pitchFamily="34" charset="0"/>
              </a:rPr>
              <a:t>Checking Router route</a:t>
            </a:r>
            <a:endParaRPr lang="en-IN" sz="3200" b="1" dirty="0"/>
          </a:p>
        </p:txBody>
      </p:sp>
    </p:spTree>
    <p:extLst>
      <p:ext uri="{BB962C8B-B14F-4D97-AF65-F5344CB8AC3E}">
        <p14:creationId xmlns:p14="http://schemas.microsoft.com/office/powerpoint/2010/main" val="1077228236"/>
      </p:ext>
    </p:extLst>
  </p:cSld>
  <p:clrMapOvr>
    <a:masterClrMapping/>
  </p:clrMapOvr>
  <p:transition spd="med">
    <p:pull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9B76DF52-E8FD-47BC-BBE7-3DCA71079B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849630"/>
            <a:ext cx="5273040" cy="5158740"/>
          </a:xfrm>
          <a:prstGeom prst="rect">
            <a:avLst/>
          </a:prstGeom>
        </p:spPr>
      </p:pic>
      <p:sp>
        <p:nvSpPr>
          <p:cNvPr id="18" name="Arrow: Left 17">
            <a:extLst>
              <a:ext uri="{FF2B5EF4-FFF2-40B4-BE49-F238E27FC236}">
                <a16:creationId xmlns:a16="http://schemas.microsoft.com/office/drawing/2014/main" id="{8C9E98B4-4061-4809-90DA-9D4CD95843FA}"/>
              </a:ext>
            </a:extLst>
          </p:cNvPr>
          <p:cNvSpPr/>
          <p:nvPr/>
        </p:nvSpPr>
        <p:spPr>
          <a:xfrm>
            <a:off x="10192870" y="4271683"/>
            <a:ext cx="286872" cy="121024"/>
          </a:xfrm>
          <a:prstGeom prst="lef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3E7A918-2FFE-4B6B-BC61-D0266117B3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1" y="849630"/>
            <a:ext cx="6027420" cy="49301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CDB9B3F-DE3F-4B03-8866-A6A582868F8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33"/>
          <a:stretch/>
        </p:blipFill>
        <p:spPr>
          <a:xfrm>
            <a:off x="-38099" y="849630"/>
            <a:ext cx="6096000" cy="4930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353963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06F024-B112-468C-AA9D-51C45A6A8C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Static Routing</a:t>
            </a:r>
            <a:endParaRPr lang="en-IN" b="1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80CE99-ECDD-40BA-8FA9-DBA2DC22EB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0" i="0" dirty="0">
                <a:solidFill>
                  <a:srgbClr val="222222"/>
                </a:solidFill>
                <a:effectLst/>
                <a:latin typeface="Source Sans Pro" panose="020B0503030403020204" pitchFamily="34" charset="0"/>
              </a:rPr>
              <a:t>Static routing protocols are used when an administrator manually assigns the path from source to the destination network.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39628994"/>
      </p:ext>
    </p:extLst>
  </p:cSld>
  <p:clrMapOvr>
    <a:masterClrMapping/>
  </p:clrMapOvr>
  <p:transition spd="med">
    <p:pull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0FB7DF1-A20F-4B9B-AFEC-6DF120C08C13}"/>
              </a:ext>
            </a:extLst>
          </p:cNvPr>
          <p:cNvSpPr txBox="1"/>
          <p:nvPr/>
        </p:nvSpPr>
        <p:spPr>
          <a:xfrm>
            <a:off x="3504438" y="3015734"/>
            <a:ext cx="609447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222222"/>
                </a:solidFill>
                <a:latin typeface="Source Sans Pro" panose="020B0503030403020204" pitchFamily="34" charset="0"/>
              </a:rPr>
              <a:t>Let’s assign network addresses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3019825176"/>
      </p:ext>
    </p:extLst>
  </p:cSld>
  <p:clrMapOvr>
    <a:masterClrMapping/>
  </p:clrMapOvr>
  <p:transition spd="slow">
    <p:wip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654BB41-825A-4EE8-9165-DF6137F327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6" y="948689"/>
            <a:ext cx="5888736" cy="496576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01FC576-40B5-4C54-A751-41115DD95A9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60"/>
          <a:stretch/>
        </p:blipFill>
        <p:spPr>
          <a:xfrm>
            <a:off x="82296" y="845460"/>
            <a:ext cx="5888736" cy="496576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161B55F-FBF9-41DF-BD2C-9AFF3AF368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0970" y="729920"/>
            <a:ext cx="5311140" cy="519684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278B0CB-4301-4507-A295-2E95933E7E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6" y="742230"/>
            <a:ext cx="6013704" cy="530031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39839A1-DA76-46AB-A52A-71F6CB2E754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19"/>
          <a:stretch/>
        </p:blipFill>
        <p:spPr>
          <a:xfrm>
            <a:off x="82296" y="729920"/>
            <a:ext cx="6013704" cy="48348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1F3A41C-DAC7-4391-9E91-7883BEA769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6" y="651205"/>
            <a:ext cx="6013704" cy="535426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59D3658-33AD-4816-9EF3-4CB436A1A06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0969" y="717364"/>
            <a:ext cx="5311139" cy="5233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588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3" presetClass="entr" presetSubtype="52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E9D9761-B125-4571-BD45-CA28D02EE0A3}"/>
              </a:ext>
            </a:extLst>
          </p:cNvPr>
          <p:cNvSpPr txBox="1"/>
          <p:nvPr/>
        </p:nvSpPr>
        <p:spPr>
          <a:xfrm>
            <a:off x="4182203" y="3044279"/>
            <a:ext cx="422113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b="1" dirty="0">
                <a:solidFill>
                  <a:srgbClr val="222222"/>
                </a:solidFill>
                <a:latin typeface="Source Sans Pro" panose="020B0503030403020204" pitchFamily="34" charset="0"/>
              </a:rPr>
              <a:t>Packet</a:t>
            </a:r>
            <a:r>
              <a:rPr lang="en-US" sz="4400" dirty="0">
                <a:solidFill>
                  <a:srgbClr val="222222"/>
                </a:solidFill>
                <a:latin typeface="Source Sans Pro" panose="020B0503030403020204" pitchFamily="34" charset="0"/>
              </a:rPr>
              <a:t> </a:t>
            </a:r>
            <a:r>
              <a:rPr lang="en-US" sz="4400" b="1" dirty="0">
                <a:solidFill>
                  <a:srgbClr val="222222"/>
                </a:solidFill>
                <a:latin typeface="Source Sans Pro" panose="020B0503030403020204" pitchFamily="34" charset="0"/>
              </a:rPr>
              <a:t>Tracing</a:t>
            </a:r>
            <a:endParaRPr lang="en-IN" sz="4400" b="1" dirty="0"/>
          </a:p>
        </p:txBody>
      </p:sp>
    </p:spTree>
    <p:extLst>
      <p:ext uri="{BB962C8B-B14F-4D97-AF65-F5344CB8AC3E}">
        <p14:creationId xmlns:p14="http://schemas.microsoft.com/office/powerpoint/2010/main" val="3383251663"/>
      </p:ext>
    </p:extLst>
  </p:cSld>
  <p:clrMapOvr>
    <a:masterClrMapping/>
  </p:clrMapOvr>
  <p:transition spd="med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9C8530-4818-46CE-96AF-E29003887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i="0" dirty="0">
                <a:solidFill>
                  <a:srgbClr val="222222"/>
                </a:solidFill>
                <a:effectLst/>
                <a:latin typeface="-apple-system"/>
              </a:rPr>
              <a:t>What is routing?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018D26-6EE8-4F1E-A7C9-F47D656A47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Routing is the process of selecting a path for traffic in a network or between or across multiple networks. Broadly, routing is performed in many types of networks, including circuit-switched networks, such as computer networks and he public switched telephone network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00114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750">
        <p:pull/>
      </p:transition>
    </mc:Choice>
    <mc:Fallback xmlns="">
      <p:transition spd="slow">
        <p:pull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isco Packet Tracer - E__123004008.CN.Project.final.pkt 2021-12-04 13-04-12_Trim">
            <a:hlinkClick r:id="" action="ppaction://media"/>
            <a:extLst>
              <a:ext uri="{FF2B5EF4-FFF2-40B4-BE49-F238E27FC236}">
                <a16:creationId xmlns:a16="http://schemas.microsoft.com/office/drawing/2014/main" id="{A8D9CA43-3932-4DAA-A83E-A3681B60A1A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1599" y="85437"/>
            <a:ext cx="11988801" cy="6194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270559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11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C026322-02C8-4653-A0F5-EFF64B586986}"/>
              </a:ext>
            </a:extLst>
          </p:cNvPr>
          <p:cNvSpPr txBox="1"/>
          <p:nvPr/>
        </p:nvSpPr>
        <p:spPr>
          <a:xfrm>
            <a:off x="2452623" y="2705725"/>
            <a:ext cx="7925817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b="1" dirty="0">
                <a:solidFill>
                  <a:srgbClr val="222222"/>
                </a:solidFill>
                <a:latin typeface="Source Sans Pro" panose="020B0503030403020204" pitchFamily="34" charset="0"/>
              </a:rPr>
              <a:t>Sending messages from various devices to one device</a:t>
            </a:r>
            <a:endParaRPr lang="en-IN" sz="4400" b="1" dirty="0"/>
          </a:p>
        </p:txBody>
      </p:sp>
    </p:spTree>
    <p:extLst>
      <p:ext uri="{BB962C8B-B14F-4D97-AF65-F5344CB8AC3E}">
        <p14:creationId xmlns:p14="http://schemas.microsoft.com/office/powerpoint/2010/main" val="658658589"/>
      </p:ext>
    </p:extLst>
  </p:cSld>
  <p:clrMapOvr>
    <a:masterClrMapping/>
  </p:clrMapOvr>
  <p:transition spd="slow">
    <p:wip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isco Packet Tracer - E__123004008.CN.Project.final.pkt 2021-12-04 13-06-58_Trim">
            <a:hlinkClick r:id="" action="ppaction://media"/>
            <a:extLst>
              <a:ext uri="{FF2B5EF4-FFF2-40B4-BE49-F238E27FC236}">
                <a16:creationId xmlns:a16="http://schemas.microsoft.com/office/drawing/2014/main" id="{AD657A0E-0C95-4F97-8A52-FBCA4E559F0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3668" y="129309"/>
            <a:ext cx="12084441" cy="6243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2110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27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D8A50E8-F08A-4350-8655-B1442633A3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6328" y="81518"/>
            <a:ext cx="7939343" cy="6694964"/>
          </a:xfrm>
          <a:prstGeom prst="rect">
            <a:avLst/>
          </a:prstGeom>
        </p:spPr>
      </p:pic>
      <p:sp>
        <p:nvSpPr>
          <p:cNvPr id="11" name="Speech Bubble: Rectangle 10">
            <a:extLst>
              <a:ext uri="{FF2B5EF4-FFF2-40B4-BE49-F238E27FC236}">
                <a16:creationId xmlns:a16="http://schemas.microsoft.com/office/drawing/2014/main" id="{1F041817-E2A3-4FCC-AEA7-A971CA02592F}"/>
              </a:ext>
            </a:extLst>
          </p:cNvPr>
          <p:cNvSpPr/>
          <p:nvPr/>
        </p:nvSpPr>
        <p:spPr>
          <a:xfrm>
            <a:off x="3721608" y="5083526"/>
            <a:ext cx="182880" cy="146304"/>
          </a:xfrm>
          <a:prstGeom prst="wedgeRectCallou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8029163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65 -0.02592 L -0.02031 -0.08819 L 0.04219 -0.1743 L 0.15638 -0.12245 L 0.28633 -0.19491 L 0.23216 -0.45416 L 0.23555 -0.61412 L 0.28724 -0.56967 " pathEditMode="relative" ptsTypes="AAAAAAAA">
                                      <p:cBhvr>
                                        <p:cTn id="6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65 -0.01875 L -0.0194 -0.0868 L 0.02969 -0.16389 L 0.07474 -0.47199 L 0.22878 -0.47778 L 0.23464 -0.62592 L 0.28971 -0.58009 " pathEditMode="relative" ptsTypes="AAAAAAA">
                                      <p:cBhvr>
                                        <p:cTn id="10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859 -0.02731 L -0.02604 -0.09861 C -0.01445 -0.11643 -0.00117 -0.13125 0.00885 -0.15185 C 0.0237 -0.18194 0.00326 -0.14097 0.02474 -0.18148 C 0.02656 -0.18518 0.0306 -0.19606 0.03307 -0.19791 L 0.03724 -0.20092 C 0.04102 -0.19166 0.03971 -0.19745 0.03971 -0.1831 L 0.03971 -0.1831 L 0.23711 -0.46458 L 0.2405 -0.62454 L 0.29219 -0.56991 " pathEditMode="relative" ptsTypes="AAAAAAAAAAA">
                                      <p:cBhvr>
                                        <p:cTn id="14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1" grpId="2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45AFD0B-4853-4918-86B3-1CAEB4A341C6}"/>
              </a:ext>
            </a:extLst>
          </p:cNvPr>
          <p:cNvSpPr txBox="1"/>
          <p:nvPr/>
        </p:nvSpPr>
        <p:spPr>
          <a:xfrm>
            <a:off x="3048762" y="2041999"/>
            <a:ext cx="6094476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/>
              <a:t>Thank You,</a:t>
            </a:r>
          </a:p>
          <a:p>
            <a:pPr algn="ctr"/>
            <a:r>
              <a:rPr lang="en-US" sz="3200" b="1" dirty="0"/>
              <a:t>Project Done and Submitted by</a:t>
            </a:r>
          </a:p>
          <a:p>
            <a:pPr algn="ctr"/>
            <a:r>
              <a:rPr lang="en-US" sz="3200" b="1" dirty="0">
                <a:solidFill>
                  <a:schemeClr val="accent1">
                    <a:lumMod val="50000"/>
                  </a:schemeClr>
                </a:solidFill>
              </a:rPr>
              <a:t>Aerroju Akhil</a:t>
            </a:r>
          </a:p>
          <a:p>
            <a:pPr algn="ctr"/>
            <a:r>
              <a:rPr lang="en-US" sz="3200" b="1" dirty="0"/>
              <a:t>123004008</a:t>
            </a:r>
          </a:p>
          <a:p>
            <a:pPr algn="ctr"/>
            <a:r>
              <a:rPr lang="en-US" sz="3200" b="1" dirty="0"/>
              <a:t>E.C.E. Branch</a:t>
            </a:r>
            <a:endParaRPr lang="en-IN" sz="3200" b="1" dirty="0"/>
          </a:p>
        </p:txBody>
      </p:sp>
    </p:spTree>
    <p:extLst>
      <p:ext uri="{BB962C8B-B14F-4D97-AF65-F5344CB8AC3E}">
        <p14:creationId xmlns:p14="http://schemas.microsoft.com/office/powerpoint/2010/main" val="10110218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6A0585-5273-4617-AC42-9E339E4609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i="0" dirty="0">
                <a:solidFill>
                  <a:srgbClr val="222222"/>
                </a:solidFill>
                <a:effectLst/>
                <a:latin typeface="-apple-system"/>
              </a:rPr>
              <a:t>How does routing work?</a:t>
            </a:r>
            <a:br>
              <a:rPr lang="en-IN" b="1" i="0" dirty="0">
                <a:solidFill>
                  <a:srgbClr val="222222"/>
                </a:solidFill>
                <a:effectLst/>
                <a:latin typeface="-apple-system"/>
              </a:rPr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47857D-C0A5-4AF7-B12C-0306B1BB0F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Routers refer to internal routing tables to make decisions about how to route packets along network paths. A routing table records the paths that packets should take to reach every destination that the router is responsible for.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497041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0D83F4-C601-4986-8726-749A7A631C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i="0" dirty="0">
                <a:solidFill>
                  <a:srgbClr val="222222"/>
                </a:solidFill>
                <a:effectLst/>
                <a:latin typeface="Source Sans Pro" panose="020B0503030403020204" pitchFamily="34" charset="0"/>
              </a:rPr>
              <a:t>What is Routing Protocols?</a:t>
            </a:r>
            <a:br>
              <a:rPr lang="en-US" b="1" i="0" dirty="0">
                <a:solidFill>
                  <a:srgbClr val="222222"/>
                </a:solidFill>
                <a:effectLst/>
                <a:latin typeface="-apple-system"/>
              </a:rPr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8B576A-2BF5-4F51-B4BC-056AD47DA6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Routing Protocols are the set of defined rules used by the routers to communicate between source &amp; destination. They do not move the information to the source to a destination, but only update the routing table that contains the information.</a:t>
            </a:r>
          </a:p>
          <a:p>
            <a:pPr marL="0" indent="0">
              <a:buNone/>
            </a:pPr>
            <a:r>
              <a:rPr lang="en-US" dirty="0"/>
              <a:t>Network Router protocols helps you to specify way routers communicate with each other. It allows the network to select routes between any two nodes on a computer network.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90828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FD4C4-CADA-43BF-838F-BB1282F2F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i="0" dirty="0">
                <a:solidFill>
                  <a:srgbClr val="222222"/>
                </a:solidFill>
                <a:effectLst/>
                <a:latin typeface="Source Sans Pro" panose="020B0503030403020204" pitchFamily="34" charset="0"/>
              </a:rPr>
              <a:t>Types of Routing</a:t>
            </a:r>
            <a:endParaRPr lang="en-IN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31FCCB0-B602-484E-AE28-CB8731986C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There are mainly two types of Network Routing</a:t>
            </a:r>
          </a:p>
          <a:p>
            <a:r>
              <a:rPr lang="en-US" dirty="0"/>
              <a:t>Static</a:t>
            </a:r>
          </a:p>
          <a:p>
            <a:r>
              <a:rPr lang="en-US" dirty="0"/>
              <a:t>Dynamic</a:t>
            </a:r>
          </a:p>
        </p:txBody>
      </p:sp>
    </p:spTree>
    <p:extLst>
      <p:ext uri="{BB962C8B-B14F-4D97-AF65-F5344CB8AC3E}">
        <p14:creationId xmlns:p14="http://schemas.microsoft.com/office/powerpoint/2010/main" val="2506725360"/>
      </p:ext>
    </p:extLst>
  </p:cSld>
  <p:clrMapOvr>
    <a:masterClrMapping/>
  </p:clrMapOvr>
  <p:transition spd="med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F89136-06CB-4123-8FDB-97E87FA2F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Static and Dynamic Routing Protocols</a:t>
            </a:r>
            <a:endParaRPr lang="en-IN" b="1" dirty="0">
              <a:solidFill>
                <a:schemeClr val="tx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752EF9-A314-4FCD-B11C-AF2A2F8107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67912" y="719977"/>
            <a:ext cx="3474720" cy="807720"/>
          </a:xfrm>
        </p:spPr>
        <p:txBody>
          <a:bodyPr/>
          <a:lstStyle/>
          <a:p>
            <a:pPr algn="ctr"/>
            <a:r>
              <a:rPr lang="en-IN" dirty="0"/>
              <a:t>Static Routing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6FF68C-84E2-4174-9975-CB16078CAA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867912" y="1701660"/>
            <a:ext cx="3474720" cy="40233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0" i="0" dirty="0">
                <a:solidFill>
                  <a:srgbClr val="222222"/>
                </a:solidFill>
                <a:effectLst/>
                <a:latin typeface="Source Sans Pro" panose="020B0503030403020204" pitchFamily="34" charset="0"/>
              </a:rPr>
              <a:t>Static routing </a:t>
            </a:r>
            <a:r>
              <a:rPr lang="en-US" dirty="0">
                <a:solidFill>
                  <a:srgbClr val="222222"/>
                </a:solidFill>
                <a:latin typeface="Source Sans Pro" panose="020B0503030403020204" pitchFamily="34" charset="0"/>
              </a:rPr>
              <a:t>is</a:t>
            </a:r>
            <a:r>
              <a:rPr lang="en-US" b="0" i="0" dirty="0">
                <a:solidFill>
                  <a:srgbClr val="222222"/>
                </a:solidFill>
                <a:effectLst/>
                <a:latin typeface="Source Sans Pro" panose="020B0503030403020204" pitchFamily="34" charset="0"/>
              </a:rPr>
              <a:t> when an administrator manually assigns the path from source to the destination network.</a:t>
            </a:r>
          </a:p>
          <a:p>
            <a:pPr marL="0" indent="0" algn="ctr">
              <a:buNone/>
            </a:pPr>
            <a:r>
              <a:rPr lang="en-US" b="1" i="0" dirty="0">
                <a:solidFill>
                  <a:srgbClr val="222222"/>
                </a:solidFill>
                <a:effectLst/>
                <a:latin typeface="Source Sans Pro" panose="020B0503030403020204" pitchFamily="34" charset="0"/>
              </a:rPr>
              <a:t>Advantages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22222"/>
                </a:solidFill>
                <a:effectLst/>
                <a:latin typeface="Source Sans Pro" panose="020B0503030403020204" pitchFamily="34" charset="0"/>
              </a:rPr>
              <a:t>No unused bandwidth between links.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22222"/>
                </a:solidFill>
                <a:effectLst/>
                <a:latin typeface="Source Sans Pro" panose="020B0503030403020204" pitchFamily="34" charset="0"/>
              </a:rPr>
              <a:t>Only the administrator is able to add routes</a:t>
            </a:r>
          </a:p>
          <a:p>
            <a:pPr marL="0" indent="0">
              <a:buNone/>
            </a:pPr>
            <a:endParaRPr lang="en-I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9349C2-6F0D-45D2-A113-0BFDDF64845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737781" y="719977"/>
            <a:ext cx="3474720" cy="813171"/>
          </a:xfrm>
        </p:spPr>
        <p:txBody>
          <a:bodyPr/>
          <a:lstStyle/>
          <a:p>
            <a:pPr algn="ctr"/>
            <a:r>
              <a:rPr lang="en-IN" dirty="0"/>
              <a:t>Dynamic Routing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47278E8-8257-4EB2-A099-D585D53EFF1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782606" y="1701660"/>
            <a:ext cx="3474720" cy="40233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0" i="0" dirty="0">
                <a:solidFill>
                  <a:srgbClr val="3D3D4E"/>
                </a:solidFill>
                <a:effectLst/>
                <a:latin typeface="Droid Serif"/>
              </a:rPr>
              <a:t>dynamic routing enables routers to select paths according to real-time logical network layout changes.</a:t>
            </a:r>
          </a:p>
          <a:p>
            <a:pPr marL="0" indent="0" algn="ctr">
              <a:buNone/>
            </a:pPr>
            <a:r>
              <a:rPr lang="en-US" b="1" i="0" dirty="0">
                <a:solidFill>
                  <a:srgbClr val="222222"/>
                </a:solidFill>
                <a:effectLst/>
                <a:latin typeface="Source Sans Pro" panose="020B0503030403020204" pitchFamily="34" charset="0"/>
              </a:rPr>
              <a:t>Advantages: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22222"/>
                </a:solidFill>
                <a:effectLst/>
                <a:latin typeface="Source Sans Pro" panose="020B0503030403020204" pitchFamily="34" charset="0"/>
              </a:rPr>
              <a:t>Easier to configure even on larger networks.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22222"/>
                </a:solidFill>
                <a:effectLst/>
                <a:latin typeface="Source Sans Pro" panose="020B0503030403020204" pitchFamily="34" charset="0"/>
              </a:rPr>
              <a:t>It will be dynamically able to choose a different route in case if a link goes down.</a:t>
            </a:r>
          </a:p>
        </p:txBody>
      </p:sp>
    </p:spTree>
    <p:extLst>
      <p:ext uri="{BB962C8B-B14F-4D97-AF65-F5344CB8AC3E}">
        <p14:creationId xmlns:p14="http://schemas.microsoft.com/office/powerpoint/2010/main" val="2992374647"/>
      </p:ext>
    </p:extLst>
  </p:cSld>
  <p:clrMapOvr>
    <a:masterClrMapping/>
  </p:clrMapOvr>
  <p:transition spd="slow">
    <p:comb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94F538-35A5-4015-B1D3-5B3FAF5A1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solidFill>
                  <a:schemeClr val="tx1"/>
                </a:solidFill>
              </a:rPr>
              <a:t>Cisco Packet Tracer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2D84D1-5FE9-4D16-B199-B0895FB506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56032" y="3429000"/>
            <a:ext cx="2834640" cy="2322576"/>
          </a:xfrm>
        </p:spPr>
        <p:txBody>
          <a:bodyPr/>
          <a:lstStyle/>
          <a:p>
            <a:r>
              <a:rPr lang="en-IN" b="1" dirty="0">
                <a:solidFill>
                  <a:schemeClr val="tx1"/>
                </a:solidFill>
              </a:rPr>
              <a:t>Interface of Cisco Packet Tracer</a:t>
            </a:r>
          </a:p>
        </p:txBody>
      </p:sp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DB7E51FC-4227-49FC-9E7A-5C46E75C1A20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1948" b="-11948"/>
          <a:stretch/>
        </p:blipFill>
        <p:spPr/>
      </p:pic>
    </p:spTree>
    <p:extLst>
      <p:ext uri="{BB962C8B-B14F-4D97-AF65-F5344CB8AC3E}">
        <p14:creationId xmlns:p14="http://schemas.microsoft.com/office/powerpoint/2010/main" val="317944001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DC126D-ECC2-49B2-BBDD-6BEA8759C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solidFill>
                  <a:schemeClr val="tx1"/>
                </a:solidFill>
              </a:rPr>
              <a:t>Devices Used in this Project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549F51F-2C6A-41D9-8908-931BE073F434}"/>
              </a:ext>
            </a:extLst>
          </p:cNvPr>
          <p:cNvSpPr txBox="1"/>
          <p:nvPr/>
        </p:nvSpPr>
        <p:spPr>
          <a:xfrm>
            <a:off x="4326589" y="3320444"/>
            <a:ext cx="60186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and also different type of cables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8A0F568-A938-4974-BD38-DE24CC81EC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6589" y="1738648"/>
            <a:ext cx="4992417" cy="1483184"/>
          </a:xfrm>
        </p:spPr>
      </p:pic>
    </p:spTree>
    <p:extLst>
      <p:ext uri="{BB962C8B-B14F-4D97-AF65-F5344CB8AC3E}">
        <p14:creationId xmlns:p14="http://schemas.microsoft.com/office/powerpoint/2010/main" val="5030157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Frame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TM03457475[[fn=Frame]]</Template>
  <TotalTime>1157</TotalTime>
  <Words>717</Words>
  <Application>Microsoft Office PowerPoint</Application>
  <PresentationFormat>Widescreen</PresentationFormat>
  <Paragraphs>95</Paragraphs>
  <Slides>34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2" baseType="lpstr">
      <vt:lpstr>-apple-system</vt:lpstr>
      <vt:lpstr>Arial</vt:lpstr>
      <vt:lpstr>Arial Rounded MT Bold</vt:lpstr>
      <vt:lpstr>Corbel</vt:lpstr>
      <vt:lpstr>Droid Serif</vt:lpstr>
      <vt:lpstr>Source Sans Pro</vt:lpstr>
      <vt:lpstr>Wingdings 2</vt:lpstr>
      <vt:lpstr>Frame</vt:lpstr>
      <vt:lpstr>PowerPoint Presentation</vt:lpstr>
      <vt:lpstr>PowerPoint Presentation</vt:lpstr>
      <vt:lpstr>What is routing?</vt:lpstr>
      <vt:lpstr>How does routing work? </vt:lpstr>
      <vt:lpstr>What is Routing Protocols? </vt:lpstr>
      <vt:lpstr>Types of Routing</vt:lpstr>
      <vt:lpstr>Static and Dynamic Routing Protocols</vt:lpstr>
      <vt:lpstr>Cisco Packet Tracer</vt:lpstr>
      <vt:lpstr>Devices Used in this Project</vt:lpstr>
      <vt:lpstr>Project design</vt:lpstr>
      <vt:lpstr>IP Design Plan for PC’s and Laptops</vt:lpstr>
      <vt:lpstr>IP Design Plan for Routers</vt:lpstr>
      <vt:lpstr>PowerPoint Presentation</vt:lpstr>
      <vt:lpstr>PowerPoint Presentation</vt:lpstr>
      <vt:lpstr>PowerPoint Presentation</vt:lpstr>
      <vt:lpstr>Routing Information Protocol</vt:lpstr>
      <vt:lpstr>PowerPoint Presentation</vt:lpstr>
      <vt:lpstr>Enhanced Interior Gateway Routing Protocol (EIGRP)</vt:lpstr>
      <vt:lpstr>PowerPoint Presentation</vt:lpstr>
      <vt:lpstr>PowerPoint Presentation</vt:lpstr>
      <vt:lpstr>PowerPoint Presentation</vt:lpstr>
      <vt:lpstr>PowerPoint Presentation</vt:lpstr>
      <vt:lpstr>Calculation</vt:lpstr>
      <vt:lpstr>PowerPoint Presentation</vt:lpstr>
      <vt:lpstr>PowerPoint Presentation</vt:lpstr>
      <vt:lpstr>Static Routing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Aerroju Akhil</dc:creator>
  <cp:lastModifiedBy>Aerroju Akhil</cp:lastModifiedBy>
  <cp:revision>53</cp:revision>
  <dcterms:created xsi:type="dcterms:W3CDTF">2021-11-19T13:23:21Z</dcterms:created>
  <dcterms:modified xsi:type="dcterms:W3CDTF">2022-02-21T10:48:05Z</dcterms:modified>
</cp:coreProperties>
</file>